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82" r:id="rId5"/>
    <p:sldId id="281" r:id="rId6"/>
    <p:sldId id="283" r:id="rId7"/>
    <p:sldId id="284" r:id="rId8"/>
    <p:sldId id="259" r:id="rId9"/>
    <p:sldId id="260" r:id="rId10"/>
    <p:sldId id="261" r:id="rId11"/>
    <p:sldId id="262" r:id="rId12"/>
    <p:sldId id="285" r:id="rId13"/>
    <p:sldId id="286" r:id="rId14"/>
    <p:sldId id="287" r:id="rId15"/>
    <p:sldId id="288" r:id="rId16"/>
    <p:sldId id="289" r:id="rId17"/>
    <p:sldId id="290" r:id="rId18"/>
    <p:sldId id="291" r:id="rId19"/>
    <p:sldId id="293" r:id="rId20"/>
    <p:sldId id="294" r:id="rId21"/>
    <p:sldId id="296" r:id="rId22"/>
    <p:sldId id="295"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Yuvarlatılmış Dikdörtgen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Alt Başlık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Veri Yer Tutucusu 18"/>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11" name="Slayt Numarası Yer Tutucusu 10"/>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Yuvarlatılmış Dikdörtgen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Yuvarlatılmış Dikdörtgen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Tek Köşesi Yuvarlatılmış Dikdörtg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Metin Yer Tutucus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07.01.2016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3" name="Resim Yer Tutucus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Yuvarlatılmış Dikdörtgen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Başlık Yer Tutucus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Metin Yer Tutucus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Veri Yer Tutucusu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3720DD-5B6D-40BF-8493-A6B52D484E6B}" type="datetimeFigureOut">
              <a:rPr lang="tr-TR" smtClean="0"/>
              <a:t>07.01.2016</a:t>
            </a:fld>
            <a:endParaRPr lang="tr-TR"/>
          </a:p>
        </p:txBody>
      </p:sp>
      <p:sp>
        <p:nvSpPr>
          <p:cNvPr id="18" name="Altbilgi Yer Tutucusu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ayt Numarası Yer Tutucus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tm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tm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tm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tm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tm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tm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8.tm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9.tm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30.tm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tm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41033"/>
            <a:ext cx="3888432" cy="318304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7" name="Dikdörtgen 6"/>
          <p:cNvSpPr/>
          <p:nvPr/>
        </p:nvSpPr>
        <p:spPr>
          <a:xfrm>
            <a:off x="2918960" y="3890665"/>
            <a:ext cx="3108543"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5400" b="1" dirty="0">
                <a:ln w="11430"/>
                <a:solidFill>
                  <a:schemeClr val="accent3">
                    <a:lumMod val="60000"/>
                    <a:lumOff val="40000"/>
                  </a:schemeClr>
                </a:solidFill>
                <a:effectLst>
                  <a:outerShdw blurRad="50800" dist="39000" dir="5460000" algn="tl">
                    <a:srgbClr val="000000">
                      <a:alpha val="38000"/>
                    </a:srgbClr>
                  </a:outerShdw>
                </a:effectLst>
              </a:rPr>
              <a:t>D</a:t>
            </a: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estek </a:t>
            </a:r>
          </a:p>
          <a:p>
            <a:r>
              <a:rPr lang="tr-TR" sz="5400" b="1" dirty="0" smtClean="0">
                <a:ln w="11430"/>
                <a:solidFill>
                  <a:schemeClr val="accent3">
                    <a:lumMod val="60000"/>
                    <a:lumOff val="40000"/>
                  </a:schemeClr>
                </a:solidFill>
                <a:effectLst>
                  <a:outerShdw blurRad="50800" dist="39000" dir="5460000" algn="tl">
                    <a:srgbClr val="000000">
                      <a:alpha val="38000"/>
                    </a:srgbClr>
                  </a:outerShdw>
                </a:effectLst>
              </a:rPr>
              <a:t>E</a:t>
            </a: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ğitim </a:t>
            </a:r>
          </a:p>
          <a:p>
            <a:r>
              <a:rPr lang="tr-TR" sz="5400" b="1" dirty="0" smtClean="0">
                <a:ln w="11430"/>
                <a:solidFill>
                  <a:schemeClr val="accent3">
                    <a:lumMod val="60000"/>
                    <a:lumOff val="40000"/>
                  </a:schemeClr>
                </a:solidFill>
                <a:effectLst>
                  <a:outerShdw blurRad="50800" dist="39000" dir="5460000" algn="tl">
                    <a:srgbClr val="000000">
                      <a:alpha val="38000"/>
                    </a:srgbClr>
                  </a:outerShdw>
                </a:effectLst>
              </a:rPr>
              <a:t>O</a:t>
            </a: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daları</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676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8857" y="3605201"/>
            <a:ext cx="8353219"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smtClean="0"/>
              <a:t>	</a:t>
            </a:r>
            <a:endParaRPr lang="tr-TR" sz="2000" dirty="0"/>
          </a:p>
          <a:p>
            <a:pPr algn="just"/>
            <a:r>
              <a:rPr lang="tr-TR" sz="2000" dirty="0"/>
              <a:t>• Destek eğitim odasında eğitim alacak öğrenci sayısına göre okulda veya kurumda birden fazla destek eğitim odası açılabilir.</a:t>
            </a:r>
          </a:p>
          <a:p>
            <a:pPr algn="just"/>
            <a:r>
              <a:rPr lang="tr-TR" sz="2000" dirty="0"/>
              <a:t>• Açılış onayları, açılacak her bir destek eğitim odası için ayrı ayrı olacak şekilde bir defa alınır. </a:t>
            </a:r>
          </a:p>
          <a:p>
            <a:pPr algn="just"/>
            <a:r>
              <a:rPr lang="tr-TR" sz="2000" dirty="0"/>
              <a:t>• Özel eğitim ihtiyacı olan öğrencilere yönelik okulun fiziki şartları, öğrenci sayıları, yetersizlik türleri ve yetenek alanları göz önünde bulundurularak ayrı destek eğitim odaları açılabilir.</a:t>
            </a:r>
          </a:p>
        </p:txBody>
      </p:sp>
      <p:sp>
        <p:nvSpPr>
          <p:cNvPr id="2" name="Dikdörtgen 1"/>
          <p:cNvSpPr/>
          <p:nvPr/>
        </p:nvSpPr>
        <p:spPr>
          <a:xfrm>
            <a:off x="626127" y="2636912"/>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Nasıl Açılır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476672"/>
            <a:ext cx="1850725" cy="2688706"/>
          </a:xfrm>
          <a:prstGeom prst="rect">
            <a:avLst/>
          </a:prstGeom>
        </p:spPr>
      </p:pic>
    </p:spTree>
    <p:extLst>
      <p:ext uri="{BB962C8B-B14F-4D97-AF65-F5344CB8AC3E}">
        <p14:creationId xmlns:p14="http://schemas.microsoft.com/office/powerpoint/2010/main" val="1248871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717032"/>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smtClean="0"/>
              <a:t>	</a:t>
            </a:r>
            <a:endParaRPr lang="tr-TR" sz="2000" dirty="0"/>
          </a:p>
          <a:p>
            <a:r>
              <a:rPr lang="tr-TR" sz="2000" dirty="0"/>
              <a:t>• Fiziki şartları nedeniyle destek eğitim odası açılamayan okullarda il/ilçe milli eğitim müdürlüklerinin onayı doğrultusunda fen laboratuvarları, resim atölyeleri, müzik odaları vb. uygun alanlar destek eğitim odası olarak kullanılabilir.</a:t>
            </a:r>
            <a:endParaRPr lang="tr-TR" sz="2000" dirty="0">
              <a:solidFill>
                <a:schemeClr val="tx1"/>
              </a:solidFill>
            </a:endParaRPr>
          </a:p>
        </p:txBody>
      </p:sp>
      <p:sp>
        <p:nvSpPr>
          <p:cNvPr id="2" name="Dikdörtgen 1"/>
          <p:cNvSpPr/>
          <p:nvPr/>
        </p:nvSpPr>
        <p:spPr>
          <a:xfrm>
            <a:off x="626127" y="2636912"/>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Nasıl Açılır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C:\Users\VAIO\Desktop\soru-isareti_6096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43" y="476672"/>
            <a:ext cx="2414674" cy="258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54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1)">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44746" y="3613747"/>
            <a:ext cx="8265100" cy="2554545"/>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itchFamily="34" charset="0"/>
              <a:buChar char="•"/>
            </a:pPr>
            <a:r>
              <a:rPr lang="tr-TR" sz="1600" dirty="0" smtClean="0"/>
              <a:t>     Kaynaştırma </a:t>
            </a:r>
            <a:r>
              <a:rPr lang="tr-TR" sz="1600" dirty="0"/>
              <a:t>öğrencilerinin yararlanacağı saatler belirlenir. Öğrencinin destek </a:t>
            </a:r>
            <a:r>
              <a:rPr lang="tr-TR" sz="1600" dirty="0" smtClean="0"/>
              <a:t>eğitim odasından </a:t>
            </a:r>
            <a:r>
              <a:rPr lang="tr-TR" sz="1600" dirty="0"/>
              <a:t>yararlanacağı saatler; haftalık ders saatleri içerisinde yer alır. </a:t>
            </a:r>
            <a:r>
              <a:rPr lang="tr-TR" sz="1600" dirty="0" err="1" smtClean="0"/>
              <a:t>Planlama;Teknoloji</a:t>
            </a:r>
            <a:r>
              <a:rPr lang="tr-TR" sz="1600" dirty="0" smtClean="0"/>
              <a:t> </a:t>
            </a:r>
            <a:r>
              <a:rPr lang="tr-TR" sz="1600" dirty="0"/>
              <a:t>ve Tasarım, Müzik, Beden Eğitimi, Rehberlik ve Sosyal Etkinlikler </a:t>
            </a:r>
            <a:r>
              <a:rPr lang="tr-TR" sz="1600" dirty="0" err="1" smtClean="0"/>
              <a:t>vb.dersleri</a:t>
            </a:r>
            <a:r>
              <a:rPr lang="tr-TR" sz="1600" dirty="0" smtClean="0"/>
              <a:t> </a:t>
            </a:r>
            <a:r>
              <a:rPr lang="tr-TR" sz="1600" dirty="0"/>
              <a:t>dışında yapılır.</a:t>
            </a:r>
          </a:p>
          <a:p>
            <a:pPr marL="285750" indent="-285750" algn="just">
              <a:buFont typeface="Arial" pitchFamily="34" charset="0"/>
              <a:buChar char="•"/>
            </a:pPr>
            <a:r>
              <a:rPr lang="tr-TR" sz="1600" dirty="0" smtClean="0"/>
              <a:t>     Öğretmenler </a:t>
            </a:r>
            <a:r>
              <a:rPr lang="tr-TR" sz="1600" dirty="0"/>
              <a:t>ve haftalık verecekleri ders saatlerini belirtir tablo eklenerek, ek </a:t>
            </a:r>
            <a:r>
              <a:rPr lang="tr-TR" sz="1600" dirty="0" smtClean="0"/>
              <a:t>ders ücret </a:t>
            </a:r>
            <a:r>
              <a:rPr lang="tr-TR" sz="1600" dirty="0"/>
              <a:t>onayı İl/ İlçe Milli Eğitim Müdürlüğü’nden alınır. Destek eğitim odası </a:t>
            </a:r>
            <a:r>
              <a:rPr lang="tr-TR" sz="1600" dirty="0" smtClean="0"/>
              <a:t>açma onayının </a:t>
            </a:r>
            <a:r>
              <a:rPr lang="tr-TR" sz="1600" dirty="0"/>
              <a:t>bir örneği ve haftalık ders programı da eklenir.</a:t>
            </a:r>
          </a:p>
          <a:p>
            <a:pPr marL="285750" indent="-285750" algn="just">
              <a:buFont typeface="Arial" pitchFamily="34" charset="0"/>
              <a:buChar char="•"/>
            </a:pPr>
            <a:r>
              <a:rPr lang="tr-TR" sz="1600" dirty="0" smtClean="0"/>
              <a:t>     Öğrencinin </a:t>
            </a:r>
            <a:r>
              <a:rPr lang="tr-TR" sz="1600" dirty="0"/>
              <a:t>destek eğitim odasından yararlanacağı saatler; sınıf öğretmeni, </a:t>
            </a:r>
            <a:r>
              <a:rPr lang="tr-TR" sz="1600" dirty="0" smtClean="0"/>
              <a:t>destek eğitimi </a:t>
            </a:r>
            <a:r>
              <a:rPr lang="tr-TR" sz="1600" dirty="0"/>
              <a:t>verecek öğretmen ve veliye yazılı olarak bildirilir.</a:t>
            </a:r>
          </a:p>
        </p:txBody>
      </p:sp>
      <p:sp>
        <p:nvSpPr>
          <p:cNvPr id="2" name="Dikdörtgen 1"/>
          <p:cNvSpPr/>
          <p:nvPr/>
        </p:nvSpPr>
        <p:spPr>
          <a:xfrm>
            <a:off x="626127" y="2636912"/>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Nasıl Açılır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C:\Users\VAIO\Desktop\soru-isareti_6096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43" y="476672"/>
            <a:ext cx="2414674" cy="258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494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1)">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695906" y="533212"/>
            <a:ext cx="7752188" cy="923330"/>
          </a:xfrm>
          <a:prstGeom prst="rect">
            <a:avLst/>
          </a:prstGeom>
        </p:spPr>
        <p:txBody>
          <a:bodyPr wrap="square">
            <a:spAutoFit/>
          </a:bodyPr>
          <a:lstStyle/>
          <a:p>
            <a:pPr algn="ctr"/>
            <a:endPar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Eğitimi Okul Yönetimi</a:t>
            </a:r>
          </a:p>
          <a:p>
            <a:pPr algn="ctr"/>
            <a:r>
              <a:rPr lang="tr-TR"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 Görev Tanımları?</a:t>
            </a:r>
            <a:endPar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838435"/>
            <a:ext cx="6924560" cy="4587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48931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604277" y="492696"/>
            <a:ext cx="7752188" cy="923330"/>
          </a:xfrm>
          <a:prstGeom prst="rect">
            <a:avLst/>
          </a:prstGeom>
        </p:spPr>
        <p:txBody>
          <a:bodyPr wrap="square">
            <a:spAutoFit/>
          </a:bodyPr>
          <a:lstStyle/>
          <a:p>
            <a:pPr algn="ctr"/>
            <a:endPar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Eğitimi Şube Rehber </a:t>
            </a:r>
          </a:p>
          <a:p>
            <a:pPr algn="ctr"/>
            <a:r>
              <a:rPr lang="tr-TR"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Öğretmeni Görev Tanımları?</a:t>
            </a:r>
            <a:endPar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77" y="1844824"/>
            <a:ext cx="8034253" cy="41044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6373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695906" y="1844824"/>
            <a:ext cx="7752188" cy="1015663"/>
          </a:xfrm>
          <a:prstGeom prst="rect">
            <a:avLst/>
          </a:prstGeom>
        </p:spPr>
        <p:txBody>
          <a:bodyPr wrap="square">
            <a:spAutoFit/>
          </a:bodyPr>
          <a:lstStyle/>
          <a:p>
            <a:pPr algn="ctr"/>
            <a:endParaRPr lang="tr-TR" sz="20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0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0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Eğitimi Ders Öğretmeni</a:t>
            </a:r>
          </a:p>
          <a:p>
            <a:pPr algn="ctr"/>
            <a:r>
              <a:rPr lang="tr-TR" sz="20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 Görev Tanımları?</a:t>
            </a:r>
            <a:endParaRPr lang="tr-TR" sz="20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29" y="3573016"/>
            <a:ext cx="6866478" cy="2808312"/>
          </a:xfrm>
          <a:prstGeom prst="rect">
            <a:avLst/>
          </a:prstGeom>
        </p:spPr>
      </p:pic>
    </p:spTree>
    <p:extLst>
      <p:ext uri="{BB962C8B-B14F-4D97-AF65-F5344CB8AC3E}">
        <p14:creationId xmlns:p14="http://schemas.microsoft.com/office/powerpoint/2010/main" val="2428134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467544" y="1767556"/>
            <a:ext cx="7752188" cy="923330"/>
          </a:xfrm>
          <a:prstGeom prst="rect">
            <a:avLst/>
          </a:prstGeom>
        </p:spPr>
        <p:txBody>
          <a:bodyPr wrap="square">
            <a:spAutoFit/>
          </a:bodyPr>
          <a:lstStyle/>
          <a:p>
            <a:pPr algn="ctr"/>
            <a:endPar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Eğitimi Atölye ve </a:t>
            </a:r>
          </a:p>
          <a:p>
            <a:pPr algn="ctr"/>
            <a:r>
              <a:rPr lang="tr-TR"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Laboratuvar Öğretmeni Görev Tanımları?</a:t>
            </a:r>
            <a:endParaRPr lang="tr-TR"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15" y="3645024"/>
            <a:ext cx="6770161" cy="2708063"/>
          </a:xfrm>
          <a:prstGeom prst="rect">
            <a:avLst/>
          </a:prstGeom>
        </p:spPr>
      </p:pic>
    </p:spTree>
    <p:extLst>
      <p:ext uri="{BB962C8B-B14F-4D97-AF65-F5344CB8AC3E}">
        <p14:creationId xmlns:p14="http://schemas.microsoft.com/office/powerpoint/2010/main" val="39439526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701202" y="1844824"/>
            <a:ext cx="7752188" cy="1200329"/>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Eğitiminde Görevlendirilen Öğretmenin Görev Tanımları?</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328" y="3573016"/>
            <a:ext cx="6917979" cy="2926837"/>
          </a:xfrm>
          <a:prstGeom prst="rect">
            <a:avLst/>
          </a:prstGeom>
        </p:spPr>
      </p:pic>
    </p:spTree>
    <p:extLst>
      <p:ext uri="{BB962C8B-B14F-4D97-AF65-F5344CB8AC3E}">
        <p14:creationId xmlns:p14="http://schemas.microsoft.com/office/powerpoint/2010/main" val="861703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627" y="447878"/>
            <a:ext cx="869857" cy="86409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6672"/>
            <a:ext cx="1378284" cy="94906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519627" y="111645"/>
            <a:ext cx="7752188" cy="1200329"/>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 Odası İle </a:t>
            </a: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İlgili Yazışmalar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1314553"/>
            <a:ext cx="5472608" cy="5299919"/>
          </a:xfrm>
          <a:prstGeom prst="rect">
            <a:avLst/>
          </a:prstGeom>
          <a:ln>
            <a:noFill/>
          </a:ln>
          <a:effectLst>
            <a:softEdge rad="112500"/>
          </a:effectLst>
        </p:spPr>
      </p:pic>
    </p:spTree>
    <p:extLst>
      <p:ext uri="{BB962C8B-B14F-4D97-AF65-F5344CB8AC3E}">
        <p14:creationId xmlns:p14="http://schemas.microsoft.com/office/powerpoint/2010/main" val="3048974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627" y="447878"/>
            <a:ext cx="869857" cy="86409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6672"/>
            <a:ext cx="1378284" cy="94906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519627" y="111645"/>
            <a:ext cx="7752188" cy="1200329"/>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 Odası İle </a:t>
            </a: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İlgili Yazışmalar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1325793"/>
            <a:ext cx="4989735" cy="55240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406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04664"/>
            <a:ext cx="3888432" cy="318304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2" name="Dikdörtgen 1"/>
          <p:cNvSpPr/>
          <p:nvPr/>
        </p:nvSpPr>
        <p:spPr>
          <a:xfrm>
            <a:off x="107503" y="3587711"/>
            <a:ext cx="8891775"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tx1"/>
                  </a:solidFill>
                </a:ln>
                <a:solidFill>
                  <a:schemeClr val="accent3"/>
                </a:solidFill>
                <a:effectLst>
                  <a:glow rad="63500">
                    <a:schemeClr val="accent3">
                      <a:satMod val="175000"/>
                      <a:alpha val="40000"/>
                    </a:schemeClr>
                  </a:glow>
                </a:effectLst>
              </a:rPr>
              <a:t>DESTEK EĞİTİM ODASI İŞLEYİŞ USUL VE ESASLARI</a:t>
            </a:r>
            <a:endParaRPr lang="tr-TR" sz="5400" b="1" dirty="0">
              <a:ln>
                <a:solidFill>
                  <a:schemeClr val="tx1"/>
                </a:solidFill>
              </a:ln>
              <a:solidFill>
                <a:schemeClr val="accent3"/>
              </a:solidFill>
              <a:effectLst>
                <a:glow rad="63500">
                  <a:schemeClr val="accent3">
                    <a:satMod val="175000"/>
                    <a:alpha val="40000"/>
                  </a:schemeClr>
                </a:glow>
              </a:effectLst>
            </a:endParaRPr>
          </a:p>
        </p:txBody>
      </p:sp>
    </p:spTree>
    <p:extLst>
      <p:ext uri="{BB962C8B-B14F-4D97-AF65-F5344CB8AC3E}">
        <p14:creationId xmlns:p14="http://schemas.microsoft.com/office/powerpoint/2010/main" val="343034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627" y="447878"/>
            <a:ext cx="869857" cy="86409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6672"/>
            <a:ext cx="1378284" cy="94906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565539" y="436662"/>
            <a:ext cx="7752188" cy="707886"/>
          </a:xfrm>
          <a:prstGeom prst="rect">
            <a:avLst/>
          </a:prstGeom>
        </p:spPr>
        <p:txBody>
          <a:bodyPr wrap="square">
            <a:spAutoFit/>
          </a:bodyPr>
          <a:lstStyle/>
          <a:p>
            <a:pPr algn="ctr"/>
            <a:endParaRPr lang="tr-TR" sz="20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0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0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 Odası </a:t>
            </a:r>
            <a:r>
              <a:rPr lang="tr-TR" sz="20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Örnek Tablolar</a:t>
            </a:r>
            <a:endParaRPr lang="tr-TR" sz="20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 name="Resim 9"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483" y="1192050"/>
            <a:ext cx="5902845" cy="5490824"/>
          </a:xfrm>
          <a:prstGeom prst="rect">
            <a:avLst/>
          </a:prstGeom>
        </p:spPr>
      </p:pic>
    </p:spTree>
    <p:extLst>
      <p:ext uri="{BB962C8B-B14F-4D97-AF65-F5344CB8AC3E}">
        <p14:creationId xmlns:p14="http://schemas.microsoft.com/office/powerpoint/2010/main" val="2115481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627" y="447878"/>
            <a:ext cx="869857" cy="86409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6672"/>
            <a:ext cx="1378284" cy="94906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565539" y="1628800"/>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 Odası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Örnek Tablolar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190" y="2924943"/>
            <a:ext cx="8388424" cy="3207769"/>
          </a:xfrm>
          <a:prstGeom prst="rect">
            <a:avLst/>
          </a:prstGeom>
        </p:spPr>
      </p:pic>
    </p:spTree>
    <p:extLst>
      <p:ext uri="{BB962C8B-B14F-4D97-AF65-F5344CB8AC3E}">
        <p14:creationId xmlns:p14="http://schemas.microsoft.com/office/powerpoint/2010/main" val="30720225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627" y="447878"/>
            <a:ext cx="869857" cy="86409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6672"/>
            <a:ext cx="1378284" cy="94906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611560" y="120205"/>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 Odası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Örnek Tablolar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9" name="Resim 8"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471095"/>
            <a:ext cx="8373032" cy="4655033"/>
          </a:xfrm>
          <a:prstGeom prst="rect">
            <a:avLst/>
          </a:prstGeom>
        </p:spPr>
      </p:pic>
    </p:spTree>
    <p:extLst>
      <p:ext uri="{BB962C8B-B14F-4D97-AF65-F5344CB8AC3E}">
        <p14:creationId xmlns:p14="http://schemas.microsoft.com/office/powerpoint/2010/main" val="18423508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933056"/>
            <a:ext cx="82651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smtClean="0"/>
              <a:t>	Destek </a:t>
            </a:r>
            <a:r>
              <a:rPr lang="tr-TR" sz="2000" dirty="0"/>
              <a:t>eğitim odasında, okul ve kurumlarda, kaynaştırma/bütünleştirme yoluyla eğitim uygulaması kapsamında yetersizliği olmayan akranlarıyla birlikte aynı sınıfta eğitimlerine devam eden özel eğitim ihtiyacı olan öğrenciler ile özel yetenekli öğrenciler eğitim görebilir. </a:t>
            </a:r>
            <a:endParaRPr lang="tr-TR" sz="2000" dirty="0">
              <a:solidFill>
                <a:schemeClr val="tx1"/>
              </a:solidFill>
            </a:endParaRPr>
          </a:p>
        </p:txBody>
      </p:sp>
      <p:sp>
        <p:nvSpPr>
          <p:cNvPr id="2" name="Dikdörtgen 1"/>
          <p:cNvSpPr/>
          <p:nvPr/>
        </p:nvSpPr>
        <p:spPr>
          <a:xfrm>
            <a:off x="428771" y="2420888"/>
            <a:ext cx="8347080" cy="1200329"/>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Odasında Kimler Eğitim Görebilir?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748735"/>
            <a:ext cx="2934110" cy="2048161"/>
          </a:xfrm>
          <a:prstGeom prst="rect">
            <a:avLst/>
          </a:prstGeom>
        </p:spPr>
      </p:pic>
    </p:spTree>
    <p:extLst>
      <p:ext uri="{BB962C8B-B14F-4D97-AF65-F5344CB8AC3E}">
        <p14:creationId xmlns:p14="http://schemas.microsoft.com/office/powerpoint/2010/main" val="4013250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632522"/>
            <a:ext cx="82651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smtClean="0"/>
              <a:t>	Destek </a:t>
            </a:r>
            <a:r>
              <a:rPr lang="tr-TR" sz="2000" dirty="0"/>
              <a:t>eğitim odasında eğitim alacak öğrenciler ile destek eğitim alacağı </a:t>
            </a:r>
            <a:r>
              <a:rPr lang="tr-TR" sz="2000" dirty="0" smtClean="0"/>
              <a:t>dersler</a:t>
            </a:r>
            <a:r>
              <a:rPr lang="tr-TR" sz="2000" dirty="0"/>
              <a:t>, BEP geliştirme biriminin önerileri doğrultusunda rehberlik ve danışma hizmetleri yürütme komisyonunca eğitim öğretim yılı başında belirlenir. Ancak; ihtiyaç halinde söz konusu planlama eğitim öğretim yılı içerisinde revize edilebilir.</a:t>
            </a:r>
          </a:p>
          <a:p>
            <a:r>
              <a:rPr lang="tr-TR" sz="2000" dirty="0"/>
              <a:t>Özel eğitim ihtiyacı olan her öğrencinin ihtiyacı doğrultusunda bu eğitimden yararlanması </a:t>
            </a:r>
            <a:r>
              <a:rPr lang="tr-TR" sz="2000" dirty="0" smtClean="0"/>
              <a:t>sağlanır. </a:t>
            </a:r>
            <a:endParaRPr lang="tr-TR" sz="2000" dirty="0">
              <a:solidFill>
                <a:schemeClr val="tx1"/>
              </a:solidFill>
            </a:endParaRPr>
          </a:p>
        </p:txBody>
      </p:sp>
      <p:sp>
        <p:nvSpPr>
          <p:cNvPr id="2" name="Dikdörtgen 1"/>
          <p:cNvSpPr/>
          <p:nvPr/>
        </p:nvSpPr>
        <p:spPr>
          <a:xfrm>
            <a:off x="339508" y="1988840"/>
            <a:ext cx="8347080" cy="1569660"/>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Odasında Hangi Öğrencilerin Hangi Derslerden Ne Zaman Eğitim Alacağı Nasıl Belirlenir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0782"/>
            <a:ext cx="2396636" cy="2555762"/>
          </a:xfrm>
          <a:prstGeom prst="rect">
            <a:avLst/>
          </a:prstGeom>
        </p:spPr>
      </p:pic>
    </p:spTree>
    <p:extLst>
      <p:ext uri="{BB962C8B-B14F-4D97-AF65-F5344CB8AC3E}">
        <p14:creationId xmlns:p14="http://schemas.microsoft.com/office/powerpoint/2010/main" val="23618496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12"/>
                                        </p:tgtEl>
                                        <p:attrNameLst>
                                          <p:attrName>style.color</p:attrName>
                                        </p:attrNameLst>
                                      </p:cBhvr>
                                      <p:to>
                                        <a:schemeClr val="bg1"/>
                                      </p:to>
                                    </p:animClr>
                                    <p:animClr clrSpc="rgb" dir="cw">
                                      <p:cBhvr>
                                        <p:cTn id="15" dur="250" autoRev="1" fill="remove"/>
                                        <p:tgtEl>
                                          <p:spTgt spid="12"/>
                                        </p:tgtEl>
                                        <p:attrNameLst>
                                          <p:attrName>fillcolor</p:attrName>
                                        </p:attrNameLst>
                                      </p:cBhvr>
                                      <p:to>
                                        <a:schemeClr val="bg1"/>
                                      </p:to>
                                    </p:animClr>
                                    <p:set>
                                      <p:cBhvr>
                                        <p:cTn id="16" dur="250" autoRev="1" fill="remove"/>
                                        <p:tgtEl>
                                          <p:spTgt spid="12"/>
                                        </p:tgtEl>
                                        <p:attrNameLst>
                                          <p:attrName>fill.type</p:attrName>
                                        </p:attrNameLst>
                                      </p:cBhvr>
                                      <p:to>
                                        <p:strVal val="solid"/>
                                      </p:to>
                                    </p:set>
                                    <p:set>
                                      <p:cBhvr>
                                        <p:cTn id="17"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632522"/>
            <a:ext cx="82651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odasında verilen destek eğitim hizmetleri okulun veya kurumun ders saatleri içinde yapılır. Destek eğitim odasında öncelikli olarak öğrencinin kayıtlı olduğu sınıfta o ders saatinde </a:t>
            </a:r>
            <a:r>
              <a:rPr lang="tr-TR" sz="2000" dirty="0" smtClean="0"/>
              <a:t>okutulan derse </a:t>
            </a:r>
            <a:r>
              <a:rPr lang="tr-TR" sz="2000" dirty="0"/>
              <a:t>ilişkin eğitim verilir. Ancak; destek eğitim odasından yararlanacak özel eğitim ihtiyacı olan öğrenciler için hazırlanan program </a:t>
            </a:r>
            <a:r>
              <a:rPr lang="tr-TR" sz="2000" dirty="0" smtClean="0"/>
              <a:t>doğrultusunda öğrencinin </a:t>
            </a:r>
            <a:r>
              <a:rPr lang="tr-TR" sz="2000" dirty="0"/>
              <a:t>kayıtlı olduğu sınıfta o ders saatinde okutulan dersten farklı bir ders, haftalık ders çizelgesinde yer alan ders saatleri tamamlanmak kaydı ile verilebilir.</a:t>
            </a:r>
            <a:endParaRPr lang="tr-TR" sz="2000" dirty="0">
              <a:solidFill>
                <a:schemeClr val="tx1"/>
              </a:solidFill>
            </a:endParaRPr>
          </a:p>
        </p:txBody>
      </p:sp>
      <p:sp>
        <p:nvSpPr>
          <p:cNvPr id="2" name="Dikdörtgen 1"/>
          <p:cNvSpPr/>
          <p:nvPr/>
        </p:nvSpPr>
        <p:spPr>
          <a:xfrm>
            <a:off x="339508" y="1988840"/>
            <a:ext cx="8347080" cy="1569660"/>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Odasında Hangi Öğrencilerin Hangi Derslerden Ne Zaman Eğitim Alacağı Nasıl Belirlenir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0"/>
            <a:ext cx="2395537"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4121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632522"/>
            <a:ext cx="82651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a:t>	</a:t>
            </a:r>
          </a:p>
          <a:p>
            <a:pPr algn="just"/>
            <a:r>
              <a:rPr lang="tr-TR" sz="2000" dirty="0" smtClean="0"/>
              <a:t>	Öğrencinin </a:t>
            </a:r>
            <a:r>
              <a:rPr lang="tr-TR" sz="2000" dirty="0"/>
              <a:t>destek eğitim odasında alacağı haftalık ders saati, haftalık toplam ders saatinin %40’ını aşmayacak şekilde planlanır.</a:t>
            </a:r>
          </a:p>
          <a:p>
            <a:pPr algn="just"/>
            <a:endParaRPr lang="tr-TR" sz="2000" dirty="0" smtClean="0"/>
          </a:p>
          <a:p>
            <a:pPr algn="just"/>
            <a:r>
              <a:rPr lang="tr-TR" sz="2000" dirty="0" smtClean="0"/>
              <a:t>	Örneğin</a:t>
            </a:r>
            <a:r>
              <a:rPr lang="tr-TR" sz="2000" dirty="0"/>
              <a:t>; haftalık 30 ders saati öğrenim gören bir öğrenci için söz konusu planlama </a:t>
            </a:r>
            <a:r>
              <a:rPr lang="tr-TR" sz="2000" b="1" i="1" dirty="0"/>
              <a:t>en fazla 12 ders saati </a:t>
            </a:r>
            <a:r>
              <a:rPr lang="tr-TR" sz="2000" dirty="0"/>
              <a:t>(30x40/100 = 12) olacak şekilde uygulanır.</a:t>
            </a:r>
            <a:endParaRPr lang="tr-TR" sz="2000" dirty="0">
              <a:solidFill>
                <a:schemeClr val="tx1"/>
              </a:solidFill>
            </a:endParaRPr>
          </a:p>
        </p:txBody>
      </p:sp>
      <p:sp>
        <p:nvSpPr>
          <p:cNvPr id="2" name="Dikdörtgen 1"/>
          <p:cNvSpPr/>
          <p:nvPr/>
        </p:nvSpPr>
        <p:spPr>
          <a:xfrm>
            <a:off x="398460" y="2276872"/>
            <a:ext cx="8347080" cy="1200329"/>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Bir Öğrenci Destek Eğitim Haftada Kaç Saat Eğitim Alabilir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146" name="Picture 2" descr="C:\Users\VAIO\Desktop\Icon_14-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15426"/>
            <a:ext cx="2482974" cy="248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384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67544" y="3933056"/>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odasında öğrencilerin eğitim performansları dikkate alınarak birebir eğitim yapılır. Ancak; BEP geliştirme birimi gerektiğinde eğitim performansı aynı seviyede olan öğrencilerle birebir eğitimin yanında en fazla 3 öğrencinin bir arada eğitim alacağı grup eğitimi de yapılması için karar verebilir.</a:t>
            </a:r>
            <a:endParaRPr lang="tr-TR" sz="2000" dirty="0">
              <a:solidFill>
                <a:schemeClr val="tx1"/>
              </a:solidFill>
            </a:endParaRPr>
          </a:p>
        </p:txBody>
      </p:sp>
      <p:sp>
        <p:nvSpPr>
          <p:cNvPr id="2" name="Dikdörtgen 1"/>
          <p:cNvSpPr/>
          <p:nvPr/>
        </p:nvSpPr>
        <p:spPr>
          <a:xfrm>
            <a:off x="339508" y="2348880"/>
            <a:ext cx="8347080" cy="1200329"/>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Odasında Öğrencilere Grup Oluşturularak Eğitim Verilebilir Mi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170" name="Picture 2" descr="C:\Users\VAIO\Desktop\destek-egitim-odasi-660x33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593514"/>
            <a:ext cx="4230811" cy="2115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00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861048"/>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odasında öğrencilerin eğitim ihtiyaçlarına göre öncelikle okulun öğretmenlerinden olmak üzere özel eğitim öğretmenleri, sınıf öğretmeni ve alan öğretmenleri ile RAM’da görevli özel eğitim öğretmenleri ya da diğer okul ve kurumlardaki öğretmenler görevlendirilir.</a:t>
            </a:r>
          </a:p>
          <a:p>
            <a:pPr algn="just"/>
            <a:r>
              <a:rPr lang="tr-TR" sz="2000" dirty="0" smtClean="0"/>
              <a:t>	</a:t>
            </a:r>
            <a:endParaRPr lang="tr-TR" sz="2000" dirty="0">
              <a:solidFill>
                <a:schemeClr val="tx1"/>
              </a:solidFill>
            </a:endParaRPr>
          </a:p>
        </p:txBody>
      </p:sp>
      <p:sp>
        <p:nvSpPr>
          <p:cNvPr id="2" name="Dikdörtgen 1"/>
          <p:cNvSpPr/>
          <p:nvPr/>
        </p:nvSpPr>
        <p:spPr>
          <a:xfrm>
            <a:off x="339508" y="1988840"/>
            <a:ext cx="8347080" cy="1200329"/>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Odasında Hangi Öğretmenler Görev Alabilir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194" name="Picture 2" descr="C:\Users\VAIO\Desktop\teaching-logo-216206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476672"/>
            <a:ext cx="270990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497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861048"/>
            <a:ext cx="82651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odalarında görevlendirilecek öğretmenler için, söz konusu öğretmenler destek eğitim odasında eğitim hizmeti vermeye başlamadan </a:t>
            </a:r>
            <a:r>
              <a:rPr lang="tr-TR" sz="2000" dirty="0" err="1"/>
              <a:t>önce,il</a:t>
            </a:r>
            <a:r>
              <a:rPr lang="tr-TR" sz="2000" dirty="0"/>
              <a:t>/ilçe özel eğitim hizmetleri kurulunca gerçekleştirilecek planlama kapsamında il/ilçe millî eğitim müdürlüklerince engel türü ve özellikleri, özel eğitim yöntem ve teknikleri ile gerekli diğer konuları kapsayacak eğitim seminerleri düzenlenir.</a:t>
            </a:r>
            <a:r>
              <a:rPr lang="tr-TR" sz="2000" dirty="0" smtClean="0"/>
              <a:t>	</a:t>
            </a:r>
            <a:endParaRPr lang="tr-TR" sz="2000" dirty="0">
              <a:solidFill>
                <a:schemeClr val="tx1"/>
              </a:solidFill>
            </a:endParaRPr>
          </a:p>
        </p:txBody>
      </p:sp>
      <p:sp>
        <p:nvSpPr>
          <p:cNvPr id="2" name="Dikdörtgen 1"/>
          <p:cNvSpPr/>
          <p:nvPr/>
        </p:nvSpPr>
        <p:spPr>
          <a:xfrm>
            <a:off x="339508" y="1988840"/>
            <a:ext cx="8347080" cy="1200329"/>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Odasında Hangi Öğretmenler Görev Alabilir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Picture 2" descr="C:\Users\VAIO\Desktop\teaching-logo-216206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476672"/>
            <a:ext cx="270990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058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9" name="Dikdörtgen 8"/>
          <p:cNvSpPr/>
          <p:nvPr/>
        </p:nvSpPr>
        <p:spPr>
          <a:xfrm>
            <a:off x="1624738" y="2924944"/>
            <a:ext cx="6120680" cy="461665"/>
          </a:xfrm>
          <a:prstGeom prst="rect">
            <a:avLst/>
          </a:prstGeom>
        </p:spPr>
        <p:txBody>
          <a:bodyPr wrap="square">
            <a:spAutoFit/>
          </a:bodyPr>
          <a:lstStyle/>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Eğitim Hizmetleri Nedir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Dikdörtgen 11"/>
          <p:cNvSpPr/>
          <p:nvPr/>
        </p:nvSpPr>
        <p:spPr>
          <a:xfrm>
            <a:off x="462478" y="3632522"/>
            <a:ext cx="8219044"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a:solidFill>
                  <a:schemeClr val="tx1"/>
                </a:solidFill>
                <a:latin typeface="Roboto"/>
              </a:rPr>
              <a:t>	</a:t>
            </a:r>
            <a:r>
              <a:rPr lang="tr-TR" sz="2000" dirty="0" smtClean="0"/>
              <a:t>Destek </a:t>
            </a:r>
            <a:r>
              <a:rPr lang="tr-TR" sz="2000" dirty="0"/>
              <a:t>eğitim hizmetleri özel gereksinimi ve/veya engeli olan öğrencilerin tıbbî</a:t>
            </a:r>
          </a:p>
          <a:p>
            <a:r>
              <a:rPr lang="tr-TR" sz="2000" dirty="0"/>
              <a:t>ve eğitsel değerlendirme ve tanılama sonucunda belirlenen eğitim ihtiyaçları</a:t>
            </a:r>
          </a:p>
          <a:p>
            <a:r>
              <a:rPr lang="tr-TR" sz="2000" dirty="0"/>
              <a:t>doğrultusunda kendilerine, ailelerine, öğretmenlerine ve okul personeline uzman</a:t>
            </a:r>
          </a:p>
          <a:p>
            <a:r>
              <a:rPr lang="tr-TR" sz="2000" dirty="0"/>
              <a:t>personel, araç-gereç, eğitim ve danışmanlık hizmetleri sağlanmasıdır.</a:t>
            </a:r>
            <a:endParaRPr lang="tr-TR" sz="2000" dirty="0">
              <a:solidFill>
                <a:schemeClr val="tx1"/>
              </a:solidFill>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814500"/>
            <a:ext cx="4115375" cy="2572109"/>
          </a:xfrm>
          <a:prstGeom prst="rect">
            <a:avLst/>
          </a:prstGeom>
        </p:spPr>
      </p:pic>
    </p:spTree>
    <p:extLst>
      <p:ext uri="{BB962C8B-B14F-4D97-AF65-F5344CB8AC3E}">
        <p14:creationId xmlns:p14="http://schemas.microsoft.com/office/powerpoint/2010/main" val="14726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861048"/>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Yönetici </a:t>
            </a:r>
            <a:r>
              <a:rPr lang="tr-TR" sz="2000" dirty="0"/>
              <a:t>ve Öğretmenlerin Ders ve Ek Ders Saatlerine İlişkin Karar kapsamındaki yönetici ve öğretmenler dışındaki resmî görevliler ile sınıf öğretmenlerine </a:t>
            </a:r>
            <a:r>
              <a:rPr lang="tr-TR" sz="2000" dirty="0" smtClean="0"/>
              <a:t>ilköğretim</a:t>
            </a:r>
            <a:r>
              <a:rPr lang="tr-TR" sz="2000" dirty="0"/>
              <a:t>, orta öğretim ve yaygın eğitim kurumlarında haftada 8 saate kadar ek ders görevi verilebilir. </a:t>
            </a:r>
          </a:p>
          <a:p>
            <a:pPr algn="just"/>
            <a:r>
              <a:rPr lang="tr-TR" sz="2000" dirty="0" smtClean="0"/>
              <a:t>	</a:t>
            </a:r>
            <a:endParaRPr lang="tr-TR" sz="2000" dirty="0">
              <a:solidFill>
                <a:schemeClr val="tx1"/>
              </a:solidFill>
            </a:endParaRPr>
          </a:p>
        </p:txBody>
      </p:sp>
      <p:sp>
        <p:nvSpPr>
          <p:cNvPr id="2" name="Dikdörtgen 1"/>
          <p:cNvSpPr/>
          <p:nvPr/>
        </p:nvSpPr>
        <p:spPr>
          <a:xfrm>
            <a:off x="390653" y="2020693"/>
            <a:ext cx="8347080" cy="1569660"/>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Sınıf Öğretmenleri Destek Eğitim Odasında Kaç Saate Kadar Görev Alabilir ve Ücretlendirme Nasıl Yapılır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444092"/>
            <a:ext cx="3025982" cy="2017321"/>
          </a:xfrm>
          <a:prstGeom prst="rect">
            <a:avLst/>
          </a:prstGeom>
          <a:ln>
            <a:noFill/>
          </a:ln>
          <a:effectLst>
            <a:softEdge rad="112500"/>
          </a:effectLst>
        </p:spPr>
      </p:pic>
    </p:spTree>
    <p:extLst>
      <p:ext uri="{BB962C8B-B14F-4D97-AF65-F5344CB8AC3E}">
        <p14:creationId xmlns:p14="http://schemas.microsoft.com/office/powerpoint/2010/main" val="220713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ppt_w</p:attrName>
                                        </p:attrNameLst>
                                      </p:cBhvr>
                                      <p:tavLst>
                                        <p:tav tm="0" fmla="#ppt_w*sin(2.5*pi*$)">
                                          <p:val>
                                            <p:fltVal val="0"/>
                                          </p:val>
                                        </p:tav>
                                        <p:tav tm="100000">
                                          <p:val>
                                            <p:fltVal val="1"/>
                                          </p:val>
                                        </p:tav>
                                      </p:tavLst>
                                    </p:anim>
                                    <p:anim calcmode="lin" valueType="num">
                                      <p:cBhvr>
                                        <p:cTn id="2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861048"/>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Destek eğitim odalarında verilen derslerin ek ders ücreti </a:t>
            </a:r>
            <a:r>
              <a:rPr lang="tr-TR" sz="2000" b="1" u="sng" dirty="0"/>
              <a:t>%25 </a:t>
            </a:r>
            <a:r>
              <a:rPr lang="tr-TR" sz="2000" dirty="0"/>
              <a:t>artırımlı ödenir.</a:t>
            </a:r>
          </a:p>
          <a:p>
            <a:pPr algn="just"/>
            <a:endParaRPr lang="tr-TR" sz="2000" dirty="0" smtClean="0"/>
          </a:p>
          <a:p>
            <a:pPr algn="just"/>
            <a:r>
              <a:rPr lang="tr-TR" sz="2000" dirty="0"/>
              <a:t>	</a:t>
            </a:r>
            <a:r>
              <a:rPr lang="tr-TR" sz="2000" dirty="0" smtClean="0"/>
              <a:t>İlkokullarda </a:t>
            </a:r>
            <a:r>
              <a:rPr lang="tr-TR" sz="2000" dirty="0"/>
              <a:t>sınıf öğretmenleri, alan öğretmenlerinin derse girdiği saatlerde de destek eğitim odalarında görevlendirilebilirler. </a:t>
            </a:r>
            <a:r>
              <a:rPr lang="tr-TR" sz="2000" dirty="0" smtClean="0"/>
              <a:t>	</a:t>
            </a:r>
            <a:endParaRPr lang="tr-TR" sz="2000" dirty="0">
              <a:solidFill>
                <a:schemeClr val="tx1"/>
              </a:solidFill>
            </a:endParaRPr>
          </a:p>
        </p:txBody>
      </p:sp>
      <p:sp>
        <p:nvSpPr>
          <p:cNvPr id="2" name="Dikdörtgen 1"/>
          <p:cNvSpPr/>
          <p:nvPr/>
        </p:nvSpPr>
        <p:spPr>
          <a:xfrm>
            <a:off x="339508" y="1988840"/>
            <a:ext cx="8347080" cy="1569660"/>
          </a:xfrm>
          <a:prstGeom prst="rect">
            <a:avLst/>
          </a:prstGeom>
        </p:spPr>
        <p:txBody>
          <a:bodyPr wrap="square">
            <a:spAutoFit/>
          </a:bodyPr>
          <a:lstStyle/>
          <a:p>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Sınıf Öğretmenleri Destek Eğitim Odasında Kaç Saate Kadar Görev Alabilir ve Ücretlendirme Nasıl Yapılır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444092"/>
            <a:ext cx="3025982" cy="2017321"/>
          </a:xfrm>
          <a:prstGeom prst="rect">
            <a:avLst/>
          </a:prstGeom>
          <a:ln>
            <a:noFill/>
          </a:ln>
          <a:effectLst>
            <a:softEdge rad="112500"/>
          </a:effectLst>
        </p:spPr>
      </p:pic>
    </p:spTree>
    <p:extLst>
      <p:ext uri="{BB962C8B-B14F-4D97-AF65-F5344CB8AC3E}">
        <p14:creationId xmlns:p14="http://schemas.microsoft.com/office/powerpoint/2010/main" val="18253890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861048"/>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Aylık </a:t>
            </a:r>
            <a:r>
              <a:rPr lang="tr-TR" sz="2000" dirty="0"/>
              <a:t>karşılığı ders saatini dolduramayan branş öğretmenlerine, dolduramadıkları saat kadar destek eğitim odasında görev verilebilir. </a:t>
            </a:r>
          </a:p>
          <a:p>
            <a:pPr algn="just"/>
            <a:endParaRPr lang="tr-TR" sz="2000" dirty="0" smtClean="0"/>
          </a:p>
          <a:p>
            <a:pPr algn="just"/>
            <a:r>
              <a:rPr lang="tr-TR" sz="2000" dirty="0"/>
              <a:t>	</a:t>
            </a:r>
            <a:r>
              <a:rPr lang="tr-TR" sz="2000" dirty="0" smtClean="0"/>
              <a:t>Aylık </a:t>
            </a:r>
            <a:r>
              <a:rPr lang="tr-TR" sz="2000" dirty="0"/>
              <a:t>karşılığı dışında destek eğitim odasında girilen derslerin ek ders ücreti </a:t>
            </a:r>
            <a:r>
              <a:rPr lang="tr-TR" sz="2000" b="1" u="sng" dirty="0"/>
              <a:t>%25 </a:t>
            </a:r>
            <a:r>
              <a:rPr lang="tr-TR" sz="2000" dirty="0"/>
              <a:t>artırımlı ödenir.</a:t>
            </a:r>
            <a:endParaRPr lang="tr-TR" sz="2000" dirty="0">
              <a:solidFill>
                <a:schemeClr val="tx1"/>
              </a:solidFill>
            </a:endParaRPr>
          </a:p>
        </p:txBody>
      </p:sp>
      <p:sp>
        <p:nvSpPr>
          <p:cNvPr id="2" name="Dikdörtgen 1"/>
          <p:cNvSpPr/>
          <p:nvPr/>
        </p:nvSpPr>
        <p:spPr>
          <a:xfrm>
            <a:off x="398460" y="2276872"/>
            <a:ext cx="8347080" cy="1200329"/>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Branş Öğretmenleri Destek Eğitim Odasında Kaç Saate Kadar Görev Alabilir ve Ücretlendirme Nasıl Yapılır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444092"/>
            <a:ext cx="3025982" cy="2017321"/>
          </a:xfrm>
          <a:prstGeom prst="rect">
            <a:avLst/>
          </a:prstGeom>
          <a:ln>
            <a:noFill/>
          </a:ln>
          <a:effectLst>
            <a:softEdge rad="112500"/>
          </a:effectLst>
        </p:spPr>
      </p:pic>
    </p:spTree>
    <p:extLst>
      <p:ext uri="{BB962C8B-B14F-4D97-AF65-F5344CB8AC3E}">
        <p14:creationId xmlns:p14="http://schemas.microsoft.com/office/powerpoint/2010/main" val="21074854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85406" y="4080846"/>
            <a:ext cx="82651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p>
          <a:p>
            <a:pPr algn="just"/>
            <a:r>
              <a:rPr lang="tr-TR" sz="2000" dirty="0" smtClean="0"/>
              <a:t>	Ek </a:t>
            </a:r>
            <a:r>
              <a:rPr lang="tr-TR" sz="2000" dirty="0"/>
              <a:t>ders ücreti karşılığı çalışan öğretmenlere Destek Eğitim Odasında ders görevi </a:t>
            </a:r>
            <a:r>
              <a:rPr lang="tr-TR" sz="2000" u="sng" dirty="0"/>
              <a:t>verilememektedir.</a:t>
            </a:r>
            <a:endParaRPr lang="tr-TR" sz="2000" u="sng" dirty="0">
              <a:solidFill>
                <a:schemeClr val="tx1"/>
              </a:solidFill>
            </a:endParaRPr>
          </a:p>
        </p:txBody>
      </p:sp>
      <p:sp>
        <p:nvSpPr>
          <p:cNvPr id="2" name="Dikdörtgen 1"/>
          <p:cNvSpPr/>
          <p:nvPr/>
        </p:nvSpPr>
        <p:spPr>
          <a:xfrm>
            <a:off x="393471" y="2276872"/>
            <a:ext cx="8347080" cy="1200329"/>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Ek Ders Ücreti Karşılığında Görevlendirilen Öğretmenlere Destek Eğitim odalarında Görev Verilebilir Mi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481917"/>
            <a:ext cx="1800200" cy="1800200"/>
          </a:xfrm>
          <a:prstGeom prst="rect">
            <a:avLst/>
          </a:prstGeom>
        </p:spPr>
      </p:pic>
    </p:spTree>
    <p:extLst>
      <p:ext uri="{BB962C8B-B14F-4D97-AF65-F5344CB8AC3E}">
        <p14:creationId xmlns:p14="http://schemas.microsoft.com/office/powerpoint/2010/main" val="4644831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501008"/>
            <a:ext cx="82651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dirty="0"/>
              <a:t>	</a:t>
            </a:r>
            <a:r>
              <a:rPr lang="tr-TR" dirty="0" smtClean="0"/>
              <a:t>Özel </a:t>
            </a:r>
            <a:r>
              <a:rPr lang="tr-TR" dirty="0"/>
              <a:t>eğitim ihtiyacı olan öğrencilerin takip ettikleri programlar temel alınarak eğitim performansı ve ihtiyaçları doğrultusunda BEP hazırlanır. Bireyselleştirilmiş eğitim programlarında; öğrenci için gerekli destek eğitim hizmetlerinin türü, süresi, sıklığı, kimler tarafından nerede ve nasıl sağlanacağına ilişkin bilgiler yer almalıdır. </a:t>
            </a:r>
          </a:p>
          <a:p>
            <a:pPr algn="just"/>
            <a:r>
              <a:rPr lang="tr-TR" dirty="0" smtClean="0"/>
              <a:t>	BEP </a:t>
            </a:r>
            <a:r>
              <a:rPr lang="tr-TR" dirty="0"/>
              <a:t>geliştirme biriminde özel eğitim ihtiyacı olan öğrencinin eğitim sürecinde görev alan tüm öğretmenler yer alır ve öğrencinin genel başarı değerlendirmesinde sınıfta yapılan değerlendirmenin yanı sıra destek eğitim odasında yapılan değerlendirme sonuçları da dikkate alınır.</a:t>
            </a:r>
            <a:endParaRPr lang="tr-TR" u="sng" dirty="0">
              <a:solidFill>
                <a:schemeClr val="tx1"/>
              </a:solidFill>
            </a:endParaRPr>
          </a:p>
        </p:txBody>
      </p:sp>
      <p:sp>
        <p:nvSpPr>
          <p:cNvPr id="2" name="Dikdörtgen 1"/>
          <p:cNvSpPr/>
          <p:nvPr/>
        </p:nvSpPr>
        <p:spPr>
          <a:xfrm>
            <a:off x="398460" y="2300679"/>
            <a:ext cx="8347080" cy="1200329"/>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Odasında Eğitim Desteği Alan Öğrencinin Başarı Değerlendirmesi </a:t>
            </a: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Nasıl Yapılır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548680"/>
            <a:ext cx="3816424" cy="1834703"/>
          </a:xfrm>
          <a:prstGeom prst="rect">
            <a:avLst/>
          </a:prstGeom>
          <a:ln>
            <a:noFill/>
          </a:ln>
          <a:effectLst>
            <a:softEdge rad="112500"/>
          </a:effectLst>
        </p:spPr>
      </p:pic>
    </p:spTree>
    <p:extLst>
      <p:ext uri="{BB962C8B-B14F-4D97-AF65-F5344CB8AC3E}">
        <p14:creationId xmlns:p14="http://schemas.microsoft.com/office/powerpoint/2010/main" val="9363219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501008"/>
            <a:ext cx="82651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odasında; program farklılaştırma ve bireyselleştirmeye yönelik zenginleştirme ve genişletme uygulamaları yapılır. Öğretimin farklılaştırılmasına yönelik ölçme ve değerlendirme araçları kullanılarak bireyselleştirilmiş eğitim programı doğrultusunda değerlendirme yapılır. </a:t>
            </a:r>
            <a:endParaRPr lang="tr-TR" sz="2000" dirty="0" smtClean="0"/>
          </a:p>
          <a:p>
            <a:pPr algn="just"/>
            <a:r>
              <a:rPr lang="tr-TR" sz="2000" dirty="0"/>
              <a:t>	</a:t>
            </a:r>
            <a:r>
              <a:rPr lang="tr-TR" sz="2000" dirty="0" smtClean="0"/>
              <a:t>Öğrencinin </a:t>
            </a:r>
            <a:r>
              <a:rPr lang="tr-TR" sz="2000" dirty="0"/>
              <a:t>destek eğitim odasında eğitim aldığı derslere ilişkin, değerlendirme süreçlerinde kullanılan ölçme araçları, çalışma kâğıtları/defterleri dönem sonu raporuyla birlikte okul idaresine teslim edilir.</a:t>
            </a:r>
            <a:endParaRPr lang="tr-TR" sz="2000" u="sng" dirty="0">
              <a:solidFill>
                <a:schemeClr val="tx1"/>
              </a:solidFill>
            </a:endParaRPr>
          </a:p>
        </p:txBody>
      </p:sp>
      <p:sp>
        <p:nvSpPr>
          <p:cNvPr id="2" name="Dikdörtgen 1"/>
          <p:cNvSpPr/>
          <p:nvPr/>
        </p:nvSpPr>
        <p:spPr>
          <a:xfrm>
            <a:off x="357862" y="2132856"/>
            <a:ext cx="8347080" cy="1200329"/>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Odasında Eğitim Desteği Alan Öğrencinin Başarı Değerlendirmesi </a:t>
            </a: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Nasıl Yapılır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457200"/>
            <a:ext cx="3816424" cy="1834703"/>
          </a:xfrm>
          <a:prstGeom prst="rect">
            <a:avLst/>
          </a:prstGeom>
          <a:ln>
            <a:noFill/>
          </a:ln>
          <a:effectLst>
            <a:softEdge rad="112500"/>
          </a:effectLst>
        </p:spPr>
      </p:pic>
    </p:spTree>
    <p:extLst>
      <p:ext uri="{BB962C8B-B14F-4D97-AF65-F5344CB8AC3E}">
        <p14:creationId xmlns:p14="http://schemas.microsoft.com/office/powerpoint/2010/main" val="1538884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933056"/>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odasında eğitim alacak öğrenciler ile eğitim hizmeti sunacak öğretmenlerin hangi gün ve saatlerde destek eğitim odasında olacaklarına ilişkin planlama okul yönetimince yapılır. Öğrencilerin devam takip vb. durumları okul yönetimince sınıf defteri tutulması yoluyla kayıt altına alınır.</a:t>
            </a:r>
            <a:endParaRPr lang="tr-TR" sz="2000" u="sng" dirty="0">
              <a:solidFill>
                <a:schemeClr val="tx1"/>
              </a:solidFill>
            </a:endParaRPr>
          </a:p>
        </p:txBody>
      </p:sp>
      <p:sp>
        <p:nvSpPr>
          <p:cNvPr id="2" name="Dikdörtgen 1"/>
          <p:cNvSpPr/>
          <p:nvPr/>
        </p:nvSpPr>
        <p:spPr>
          <a:xfrm>
            <a:off x="357862" y="2348880"/>
            <a:ext cx="8347080" cy="1200329"/>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Odasında Yürütülecek Eğitim Hizmetlerinin Planlaması Kim Tarafından Yapılır?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9218" name="Picture 2" descr="C:\Users\VAIO\Desktop\paper-with-pen-691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911" y="128375"/>
            <a:ext cx="3120241" cy="248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852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36841" y="4077072"/>
            <a:ext cx="82651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a:t>	</a:t>
            </a:r>
            <a:r>
              <a:rPr lang="tr-TR" sz="2000" dirty="0" smtClean="0"/>
              <a:t>Destek </a:t>
            </a:r>
            <a:r>
              <a:rPr lang="tr-TR" sz="2000" dirty="0"/>
              <a:t>eğitim odasında eğitim alan öğrenciler için uygulamalı beceri eğitimi yapılması gereken derslerde BEP geliştirme biriminin görüş ve önerileri doğrultusunda, sınıf, atölye, laboratuvar vb. ortamlarda grup içinde birebir eğitim yapılacak şekilde destek eğitim hizmeti sunulabilir.</a:t>
            </a:r>
            <a:endParaRPr lang="tr-TR" sz="2000" u="sng" dirty="0">
              <a:solidFill>
                <a:schemeClr val="tx1"/>
              </a:solidFill>
            </a:endParaRPr>
          </a:p>
        </p:txBody>
      </p:sp>
      <p:sp>
        <p:nvSpPr>
          <p:cNvPr id="2" name="Dikdörtgen 1"/>
          <p:cNvSpPr/>
          <p:nvPr/>
        </p:nvSpPr>
        <p:spPr>
          <a:xfrm>
            <a:off x="398460" y="2852936"/>
            <a:ext cx="8347080" cy="461665"/>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Uygulamalı Beceri Eğitimleri Nasıl Sunulur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603441"/>
            <a:ext cx="3528392" cy="2249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9493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789040"/>
            <a:ext cx="82651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dirty="0"/>
              <a:t>	</a:t>
            </a:r>
            <a:r>
              <a:rPr lang="tr-TR" b="1" i="1" dirty="0" smtClean="0"/>
              <a:t>“</a:t>
            </a:r>
            <a:r>
              <a:rPr lang="tr-TR" b="1" i="1" dirty="0"/>
              <a:t>Destek Eğitim </a:t>
            </a:r>
            <a:r>
              <a:rPr lang="tr-TR" b="1" i="1" dirty="0" err="1"/>
              <a:t>Odası”</a:t>
            </a:r>
            <a:r>
              <a:rPr lang="tr-TR" dirty="0" err="1"/>
              <a:t>nda</a:t>
            </a:r>
            <a:r>
              <a:rPr lang="tr-TR" dirty="0"/>
              <a:t> öğrencilerin eğitim performansı ve ihtiyaçları, yetersizlik türü ve yetenek alanlarına uygun araç-gereç ve eğitim materyalleri bulunur. İl/ilçe milli eğitim müdürlükleri, kaynaştırma/bütünleştirme yoluyla eğitim yapılan okul ve kurumlardaki özel eğitim hizmetlerine yönelik derslik, araç-gereç gibi ihtiyaçların sağlanması için tedbir almakla yükümlüdür.</a:t>
            </a:r>
          </a:p>
          <a:p>
            <a:pPr algn="just"/>
            <a:r>
              <a:rPr lang="tr-TR" dirty="0" smtClean="0"/>
              <a:t>	Destek </a:t>
            </a:r>
            <a:r>
              <a:rPr lang="tr-TR" dirty="0"/>
              <a:t>eğitim odası için alınacak malzemeler okul/kurumun bağlı bulunduğu genel müdürlüğün bütçesinden karşılanır.</a:t>
            </a:r>
            <a:endParaRPr lang="tr-TR" u="sng" dirty="0">
              <a:solidFill>
                <a:schemeClr val="tx1"/>
              </a:solidFill>
            </a:endParaRPr>
          </a:p>
        </p:txBody>
      </p:sp>
      <p:sp>
        <p:nvSpPr>
          <p:cNvPr id="2" name="Dikdörtgen 1"/>
          <p:cNvSpPr/>
          <p:nvPr/>
        </p:nvSpPr>
        <p:spPr>
          <a:xfrm>
            <a:off x="380498" y="2636912"/>
            <a:ext cx="8347080" cy="830997"/>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Odaları için Alınacak Malzemeler Nasıl Temin Edilir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6479" y="-146702"/>
            <a:ext cx="3173670" cy="3173670"/>
          </a:xfrm>
          <a:prstGeom prst="rect">
            <a:avLst/>
          </a:prstGeom>
        </p:spPr>
      </p:pic>
    </p:spTree>
    <p:extLst>
      <p:ext uri="{BB962C8B-B14F-4D97-AF65-F5344CB8AC3E}">
        <p14:creationId xmlns:p14="http://schemas.microsoft.com/office/powerpoint/2010/main" val="323724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12"/>
                                        </p:tgtEl>
                                        <p:attrNameLst>
                                          <p:attrName>style.color</p:attrName>
                                        </p:attrNameLst>
                                      </p:cBhvr>
                                      <p:to>
                                        <a:schemeClr val="bg1"/>
                                      </p:to>
                                    </p:animClr>
                                    <p:animClr clrSpc="rgb" dir="cw">
                                      <p:cBhvr>
                                        <p:cTn id="15" dur="250" autoRev="1" fill="remove"/>
                                        <p:tgtEl>
                                          <p:spTgt spid="12"/>
                                        </p:tgtEl>
                                        <p:attrNameLst>
                                          <p:attrName>fillcolor</p:attrName>
                                        </p:attrNameLst>
                                      </p:cBhvr>
                                      <p:to>
                                        <a:schemeClr val="bg1"/>
                                      </p:to>
                                    </p:animClr>
                                    <p:set>
                                      <p:cBhvr>
                                        <p:cTn id="16" dur="250" autoRev="1" fill="remove"/>
                                        <p:tgtEl>
                                          <p:spTgt spid="12"/>
                                        </p:tgtEl>
                                        <p:attrNameLst>
                                          <p:attrName>fill.type</p:attrName>
                                        </p:attrNameLst>
                                      </p:cBhvr>
                                      <p:to>
                                        <p:strVal val="solid"/>
                                      </p:to>
                                    </p:set>
                                    <p:set>
                                      <p:cBhvr>
                                        <p:cTn id="17"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503468" y="3789040"/>
            <a:ext cx="82651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dirty="0"/>
              <a:t>	</a:t>
            </a:r>
            <a:r>
              <a:rPr lang="tr-TR" sz="2000" dirty="0" smtClean="0"/>
              <a:t>Eğitim </a:t>
            </a:r>
            <a:r>
              <a:rPr lang="tr-TR" sz="2000" dirty="0"/>
              <a:t>öğretim yılı başında okullara destek eğitim odaları ile ilgili bilgilendirme yapar.</a:t>
            </a:r>
          </a:p>
          <a:p>
            <a:pPr algn="just"/>
            <a:endParaRPr lang="tr-TR" sz="2000" dirty="0" smtClean="0"/>
          </a:p>
          <a:p>
            <a:pPr algn="just"/>
            <a:r>
              <a:rPr lang="tr-TR" sz="2000" dirty="0"/>
              <a:t>	</a:t>
            </a:r>
            <a:r>
              <a:rPr lang="tr-TR" sz="2000" dirty="0" smtClean="0"/>
              <a:t>Destek </a:t>
            </a:r>
            <a:r>
              <a:rPr lang="tr-TR" sz="2000" dirty="0"/>
              <a:t>eğitim odalarının açılış ve işleyiş sürecinde (odanın dizaynı, BEP hazırlanması) okul ve kurumlara danışmanlık hizmeti verir.</a:t>
            </a:r>
            <a:endParaRPr lang="tr-TR" sz="2000" u="sng" dirty="0">
              <a:solidFill>
                <a:schemeClr val="tx1"/>
              </a:solidFill>
            </a:endParaRPr>
          </a:p>
        </p:txBody>
      </p:sp>
      <p:sp>
        <p:nvSpPr>
          <p:cNvPr id="2" name="Dikdörtgen 1"/>
          <p:cNvSpPr/>
          <p:nvPr/>
        </p:nvSpPr>
        <p:spPr>
          <a:xfrm>
            <a:off x="380498" y="2343003"/>
            <a:ext cx="8347080" cy="1200329"/>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Sunulan Hizmetlerin Planlanması ve Yürütülmesinde RAM’ların Görev ve Sorumlulukları Nelerdir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2" name="Picture 2" descr="C:\Users\VAIO\Desktop\k_27100237_ramlogo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97137"/>
            <a:ext cx="41148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62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9" name="Dikdörtgen 8"/>
          <p:cNvSpPr/>
          <p:nvPr/>
        </p:nvSpPr>
        <p:spPr>
          <a:xfrm>
            <a:off x="1624738" y="2564904"/>
            <a:ext cx="6120680" cy="830997"/>
          </a:xfrm>
          <a:prstGeom prst="rect">
            <a:avLst/>
          </a:prstGeom>
        </p:spPr>
        <p:txBody>
          <a:bodyPr wrap="square">
            <a:spAutoFit/>
          </a:bodyPr>
          <a:lstStyle/>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Hizmetleri Nerelerde Verilir?</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Dikdörtgen 11"/>
          <p:cNvSpPr/>
          <p:nvPr/>
        </p:nvSpPr>
        <p:spPr>
          <a:xfrm>
            <a:off x="467544" y="3789040"/>
            <a:ext cx="8219044"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a:t>Destek eğitim hizmeti, sadece bu iş için tasarlanmış özel bir ortam gerektirmemektedir.</a:t>
            </a:r>
          </a:p>
          <a:p>
            <a:endParaRPr lang="tr-TR" sz="2000" dirty="0" smtClean="0"/>
          </a:p>
          <a:p>
            <a:r>
              <a:rPr lang="tr-TR" sz="2000" dirty="0" smtClean="0"/>
              <a:t>Okulun </a:t>
            </a:r>
            <a:r>
              <a:rPr lang="tr-TR" sz="2000" dirty="0"/>
              <a:t>farklı birimlerinde destek eğitim hizmetlerinin verilmesi</a:t>
            </a:r>
          </a:p>
          <a:p>
            <a:r>
              <a:rPr lang="tr-TR" sz="2000" dirty="0"/>
              <a:t>mümkündür.</a:t>
            </a:r>
          </a:p>
          <a:p>
            <a:endParaRPr lang="tr-TR" sz="2000" dirty="0" smtClean="0"/>
          </a:p>
          <a:p>
            <a:r>
              <a:rPr lang="tr-TR" sz="2000" dirty="0" smtClean="0"/>
              <a:t>Destek </a:t>
            </a:r>
            <a:r>
              <a:rPr lang="tr-TR" sz="2000" dirty="0"/>
              <a:t>eğitim hizmetlerinin sunulmasında ortam düzenleme, farklı çözüm </a:t>
            </a:r>
            <a:r>
              <a:rPr lang="tr-TR" sz="2000" dirty="0" smtClean="0"/>
              <a:t>ve yöntemler </a:t>
            </a:r>
            <a:r>
              <a:rPr lang="tr-TR" sz="2000" dirty="0"/>
              <a:t>geliştirmek her zaman mümkündür.</a:t>
            </a:r>
            <a:endParaRPr lang="tr-TR" sz="2000" dirty="0">
              <a:solidFill>
                <a:schemeClr val="tx1"/>
              </a:solidFill>
              <a:latin typeface="Roboto"/>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5245"/>
            <a:ext cx="5123487" cy="3202179"/>
          </a:xfrm>
          <a:prstGeom prst="rect">
            <a:avLst/>
          </a:prstGeom>
        </p:spPr>
      </p:pic>
    </p:spTree>
    <p:extLst>
      <p:ext uri="{BB962C8B-B14F-4D97-AF65-F5344CB8AC3E}">
        <p14:creationId xmlns:p14="http://schemas.microsoft.com/office/powerpoint/2010/main" val="35827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489" y="620688"/>
            <a:ext cx="3973829" cy="273630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2" name="Dikdörtgen 1"/>
          <p:cNvSpPr/>
          <p:nvPr/>
        </p:nvSpPr>
        <p:spPr>
          <a:xfrm>
            <a:off x="380498" y="3861048"/>
            <a:ext cx="8347080" cy="1938992"/>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Katılımlarınızdan Dolayı Teşekkür Ederim</a:t>
            </a:r>
          </a:p>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Arzu YÜZCESOY</a:t>
            </a: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İlçe Milli Eğitim</a:t>
            </a:r>
          </a:p>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Şube Müdürü</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28047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942345" cy="93610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526" y="476672"/>
            <a:ext cx="1464042" cy="1008112"/>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476671"/>
            <a:ext cx="5832647" cy="5931349"/>
          </a:xfrm>
          <a:prstGeom prst="rect">
            <a:avLst/>
          </a:prstGeom>
        </p:spPr>
      </p:pic>
    </p:spTree>
    <p:extLst>
      <p:ext uri="{BB962C8B-B14F-4D97-AF65-F5344CB8AC3E}">
        <p14:creationId xmlns:p14="http://schemas.microsoft.com/office/powerpoint/2010/main" val="347227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5" y="404664"/>
            <a:ext cx="977962" cy="97148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476672"/>
            <a:ext cx="1306276" cy="899477"/>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9" name="Dikdörtgen 8"/>
          <p:cNvSpPr/>
          <p:nvPr/>
        </p:nvSpPr>
        <p:spPr>
          <a:xfrm>
            <a:off x="1511660" y="441129"/>
            <a:ext cx="6120680" cy="461665"/>
          </a:xfrm>
          <a:prstGeom prst="rect">
            <a:avLst/>
          </a:prstGeom>
        </p:spPr>
        <p:txBody>
          <a:bodyPr wrap="square">
            <a:spAutoFit/>
          </a:bodyPr>
          <a:lstStyle/>
          <a:p>
            <a:pPr algn="ct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Neden Destek Eğitim?</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Resim 1"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660" y="1124744"/>
            <a:ext cx="5812384" cy="5412256"/>
          </a:xfrm>
          <a:prstGeom prst="rect">
            <a:avLst/>
          </a:prstGeom>
        </p:spPr>
      </p:pic>
    </p:spTree>
    <p:extLst>
      <p:ext uri="{BB962C8B-B14F-4D97-AF65-F5344CB8AC3E}">
        <p14:creationId xmlns:p14="http://schemas.microsoft.com/office/powerpoint/2010/main" val="38860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9" name="Dikdörtgen 8"/>
          <p:cNvSpPr/>
          <p:nvPr/>
        </p:nvSpPr>
        <p:spPr>
          <a:xfrm>
            <a:off x="1624738" y="2924944"/>
            <a:ext cx="6120680" cy="461665"/>
          </a:xfrm>
          <a:prstGeom prst="rect">
            <a:avLst/>
          </a:prstGeom>
        </p:spPr>
        <p:txBody>
          <a:bodyPr wrap="square">
            <a:spAutoFit/>
          </a:bodyPr>
          <a:lstStyle/>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 Nedir?</a:t>
            </a:r>
          </a:p>
        </p:txBody>
      </p:sp>
      <p:pic>
        <p:nvPicPr>
          <p:cNvPr id="2052" name="Picture 4" descr="C:\Users\VAIO\Desktop\Adsız.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609468"/>
            <a:ext cx="2147044" cy="2211520"/>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67544" y="3789040"/>
            <a:ext cx="8219044"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tr-TR" sz="2000" dirty="0">
              <a:solidFill>
                <a:schemeClr val="tx1"/>
              </a:solidFill>
              <a:latin typeface="Roboto"/>
            </a:endParaRPr>
          </a:p>
          <a:p>
            <a:pPr algn="just"/>
            <a:r>
              <a:rPr lang="tr-TR" sz="2000" b="1" i="1" dirty="0" smtClean="0">
                <a:solidFill>
                  <a:schemeClr val="tx1"/>
                </a:solidFill>
                <a:latin typeface="Roboto"/>
              </a:rPr>
              <a:t>	“</a:t>
            </a:r>
            <a:r>
              <a:rPr lang="tr-TR" sz="2000" b="1" i="1" dirty="0">
                <a:solidFill>
                  <a:schemeClr val="tx1"/>
                </a:solidFill>
                <a:latin typeface="Roboto"/>
              </a:rPr>
              <a:t>Destek Eğitim Odası”</a:t>
            </a:r>
            <a:r>
              <a:rPr lang="tr-TR" sz="2000" dirty="0">
                <a:solidFill>
                  <a:schemeClr val="tx1"/>
                </a:solidFill>
                <a:latin typeface="Roboto"/>
              </a:rPr>
              <a:t>, okul ve kurumlarda, kaynaştırma/bütünleştirme yoluyla eğitim uygulamaları kapsamında yetersizliği olmayan akranlarıyla birlikte aynı sınıfta eğitimlerine devam eden özel eğitim ihtiyacı olan öğrencilerin sunulan eğitim hizmetlerinden en üst düzeyde yararlanmaları amacıyla özel araç-gereçler ile eğitim materyalleri sağlanarak oluşturulmuş eğitim ortamlarıdır.</a:t>
            </a:r>
            <a:endParaRPr lang="tr-TR" sz="2000" dirty="0">
              <a:solidFill>
                <a:schemeClr val="tx1"/>
              </a:solidFill>
            </a:endParaRPr>
          </a:p>
        </p:txBody>
      </p:sp>
    </p:spTree>
    <p:extLst>
      <p:ext uri="{BB962C8B-B14F-4D97-AF65-F5344CB8AC3E}">
        <p14:creationId xmlns:p14="http://schemas.microsoft.com/office/powerpoint/2010/main" val="358570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421488" y="3717032"/>
            <a:ext cx="82651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smtClean="0"/>
              <a:t>	Kaynaştırma/bütünleştirme </a:t>
            </a:r>
            <a:r>
              <a:rPr lang="tr-TR" sz="2000" dirty="0"/>
              <a:t>yoluyla eğitim uygulamaları </a:t>
            </a:r>
            <a:r>
              <a:rPr lang="tr-TR" sz="2000" dirty="0" smtClean="0"/>
              <a:t>kapsamında </a:t>
            </a:r>
            <a:r>
              <a:rPr lang="tr-TR" sz="2000" dirty="0"/>
              <a:t>yetersizliği olmayan akranlarıyla birlikte </a:t>
            </a:r>
            <a:r>
              <a:rPr lang="tr-TR" sz="2000" dirty="0" smtClean="0"/>
              <a:t>aynı </a:t>
            </a:r>
            <a:r>
              <a:rPr lang="tr-TR" sz="2000" dirty="0"/>
              <a:t>sınıfta eğitimlerine devam eden özel eğitim ihtiyacı olan öğrenciler ile özel yetenekli öğrencilerin öğrenim gördüğü okul ve kurumlarda </a:t>
            </a:r>
            <a:r>
              <a:rPr lang="tr-TR" sz="2000" b="1" i="1" dirty="0"/>
              <a:t>“Destek Eğitim Odası” </a:t>
            </a:r>
            <a:r>
              <a:rPr lang="tr-TR" sz="2000" dirty="0"/>
              <a:t>açılması zorunludur.</a:t>
            </a:r>
            <a:endParaRPr lang="tr-TR" sz="2000" dirty="0">
              <a:solidFill>
                <a:schemeClr val="tx1"/>
              </a:solidFill>
            </a:endParaRPr>
          </a:p>
        </p:txBody>
      </p:sp>
      <p:sp>
        <p:nvSpPr>
          <p:cNvPr id="2" name="Dikdörtgen 1"/>
          <p:cNvSpPr/>
          <p:nvPr/>
        </p:nvSpPr>
        <p:spPr>
          <a:xfrm>
            <a:off x="626127" y="2636912"/>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 Açmak Zorunlu Mudur?</a:t>
            </a: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67513">
            <a:off x="2574720" y="1630688"/>
            <a:ext cx="1152686" cy="971686"/>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30087">
            <a:off x="3925726" y="1646107"/>
            <a:ext cx="1152991" cy="971943"/>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56032">
            <a:off x="5258209" y="1673585"/>
            <a:ext cx="1152686" cy="971686"/>
          </a:xfrm>
          <a:prstGeom prst="rect">
            <a:avLst/>
          </a:prstGeom>
        </p:spPr>
      </p:pic>
    </p:spTree>
    <p:extLst>
      <p:ext uri="{BB962C8B-B14F-4D97-AF65-F5344CB8AC3E}">
        <p14:creationId xmlns:p14="http://schemas.microsoft.com/office/powerpoint/2010/main" val="2733113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1304785" cy="12961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748" y="6187067"/>
            <a:ext cx="809641" cy="662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6672"/>
            <a:ext cx="1882340" cy="1296144"/>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2526" tIns="177744" rIns="91440" bIns="0" numCol="1" anchor="ctr" anchorCtr="0" compatLnSpc="1">
            <a:prstTxWarp prst="textNoShape">
              <a:avLst/>
            </a:prstTxWarp>
            <a:spAutoFit/>
          </a:bodyPr>
          <a:lstStyle/>
          <a:p>
            <a:endParaRPr lang="tr-TR"/>
          </a:p>
        </p:txBody>
      </p:sp>
      <p:sp>
        <p:nvSpPr>
          <p:cNvPr id="12" name="Dikdörtgen 11"/>
          <p:cNvSpPr/>
          <p:nvPr/>
        </p:nvSpPr>
        <p:spPr>
          <a:xfrm>
            <a:off x="251520" y="3573016"/>
            <a:ext cx="8784976"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smtClean="0"/>
              <a:t>	</a:t>
            </a:r>
            <a:endParaRPr lang="tr-TR" sz="2000" dirty="0"/>
          </a:p>
          <a:p>
            <a:pPr algn="just"/>
            <a:r>
              <a:rPr lang="tr-TR" sz="2000" dirty="0" smtClean="0"/>
              <a:t>	Destek </a:t>
            </a:r>
            <a:r>
              <a:rPr lang="tr-TR" sz="2000" dirty="0"/>
              <a:t>eğitim odası, il/ilçe özel eğitim hizmetleri kurulunun önerisi doğrultusunda il/ilçe millî eğitim müdürlükleri tarafından açılır.</a:t>
            </a:r>
          </a:p>
          <a:p>
            <a:pPr algn="just"/>
            <a:r>
              <a:rPr lang="tr-TR" sz="2000" dirty="0" smtClean="0"/>
              <a:t>• </a:t>
            </a:r>
            <a:r>
              <a:rPr lang="tr-TR" sz="2000" dirty="0"/>
              <a:t>İl/ilçe özel eğitim hizmetleri kurulu tarafından kaynaştırma/bütünleştirme yoluyla eğitim uygulaması kapsamında okul/kuruma yerleştirilen özel eğitim ihtiyacı olan öğrenciler için her tür ve kademedeki okul/kurumlar bünyesinde il/ilçe milli eğitim müdürlüklerince destek eğitim odası açılır</a:t>
            </a:r>
            <a:r>
              <a:rPr lang="tr-TR" sz="2000" dirty="0" smtClean="0"/>
              <a:t>.</a:t>
            </a:r>
            <a:endParaRPr lang="tr-TR" sz="2000" dirty="0"/>
          </a:p>
        </p:txBody>
      </p:sp>
      <p:sp>
        <p:nvSpPr>
          <p:cNvPr id="2" name="Dikdörtgen 1"/>
          <p:cNvSpPr/>
          <p:nvPr/>
        </p:nvSpPr>
        <p:spPr>
          <a:xfrm>
            <a:off x="626127" y="2636912"/>
            <a:ext cx="7752188" cy="830997"/>
          </a:xfrm>
          <a:prstGeom prst="rect">
            <a:avLst/>
          </a:prstGeom>
        </p:spPr>
        <p:txBody>
          <a:bodyPr wrap="square">
            <a:spAutoFit/>
          </a:bodyPr>
          <a:lstStyle/>
          <a:p>
            <a:pPr algn="ct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Destek Eğitim Odası </a:t>
            </a:r>
            <a:r>
              <a:rPr lang="tr-TR" sz="2400" b="1" dirty="0" smtClean="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rPr>
              <a:t>Nasıl Açılır ?</a:t>
            </a:r>
            <a:endParaRPr lang="tr-TR" sz="2400" b="1" dirty="0">
              <a:ln w="19050">
                <a:solidFill>
                  <a:schemeClr val="accent3">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C:\Users\VAIO\Desktop\soru-isareti_6096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43" y="476672"/>
            <a:ext cx="2414674" cy="258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9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1572</TotalTime>
  <Words>467</Words>
  <Application>Microsoft Office PowerPoint</Application>
  <PresentationFormat>Ekran Gösterisi (4:3)</PresentationFormat>
  <Paragraphs>135</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Görünüş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VAIO</dc:creator>
  <cp:lastModifiedBy>VAIO</cp:lastModifiedBy>
  <cp:revision>30</cp:revision>
  <dcterms:created xsi:type="dcterms:W3CDTF">2015-12-30T08:55:07Z</dcterms:created>
  <dcterms:modified xsi:type="dcterms:W3CDTF">2016-01-07T07:03:53Z</dcterms:modified>
</cp:coreProperties>
</file>